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14" autoAdjust="0"/>
    <p:restoredTop sz="85892" autoAdjust="0"/>
  </p:normalViewPr>
  <p:slideViewPr>
    <p:cSldViewPr>
      <p:cViewPr varScale="1">
        <p:scale>
          <a:sx n="91" d="100"/>
          <a:sy n="91" d="100"/>
        </p:scale>
        <p:origin x="1386" y="78"/>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12/5/2019</a:t>
            </a:fld>
            <a:endParaRPr lang="en-US"/>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12/5/2019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ilhawaii.net/~stony/lore22.html"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Made by Marko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This foundational concept points to the Paschal Mystery. Ask the students to identify the specific people in the Gospels to whom we generally attribute responsibility for the Crucifixion (such as Judas, Caiaphas, Annas, Pilate</a:t>
            </a:r>
            <a:r>
              <a:rPr lang="en-US" sz="1200" i="1"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Ask “Did God </a:t>
            </a:r>
            <a:r>
              <a:rPr lang="en-US" sz="1200" i="1" kern="1200" dirty="0">
                <a:solidFill>
                  <a:schemeClr val="tx1"/>
                </a:solidFill>
                <a:effectLst/>
                <a:latin typeface="+mn-lt"/>
                <a:ea typeface="+mn-ea"/>
                <a:cs typeface="+mn-cs"/>
              </a:rPr>
              <a:t>need</a:t>
            </a:r>
            <a:r>
              <a:rPr lang="en-US" sz="1200" kern="1200" dirty="0">
                <a:solidFill>
                  <a:schemeClr val="tx1"/>
                </a:solidFill>
                <a:effectLst/>
                <a:latin typeface="+mn-lt"/>
                <a:ea typeface="+mn-ea"/>
                <a:cs typeface="+mn-cs"/>
              </a:rPr>
              <a:t> this person to do evil to achieve the goodness of our salvation?” Emphasize human free will and God’s divine providence.</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a:p>
        </p:txBody>
      </p:sp>
    </p:spTree>
    <p:extLst>
      <p:ext uri="{BB962C8B-B14F-4D97-AF65-F5344CB8AC3E}">
        <p14:creationId xmlns:p14="http://schemas.microsoft.com/office/powerpoint/2010/main" val="2545368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 </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a:p>
        </p:txBody>
      </p:sp>
    </p:spTree>
    <p:extLst>
      <p:ext uri="{BB962C8B-B14F-4D97-AF65-F5344CB8AC3E}">
        <p14:creationId xmlns:p14="http://schemas.microsoft.com/office/powerpoint/2010/main" val="1166320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Mary’s Press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Tell the students that before we unpack that question, we will review three key elements on how Catholics read the Bible. For our purposes, we’ll focus on chapters 1–11 in the Book of Genesis.</a:t>
            </a:r>
            <a:endParaRPr lang="en-US" sz="1200" i="1"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Sveta </a:t>
            </a:r>
            <a:r>
              <a:rPr lang="en-US" sz="1200" dirty="0" err="1">
                <a:solidFill>
                  <a:schemeClr val="bg1">
                    <a:lumMod val="65000"/>
                  </a:schemeClr>
                </a:solidFill>
              </a:rPr>
              <a:t>Aho</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Take the opportunity to see what the students know about literary forms and genres. Ask the students to name some literary forms they have encountered in other classes.</a:t>
            </a:r>
            <a:r>
              <a:rPr lang="en-US" dirty="0">
                <a:effectLst/>
              </a:rPr>
              <a:t> </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piosi</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For example: Genesis 1 uses the figurative language of the seven days of Creation to communicate the religious truth that God created the world with order and purpose.</a:t>
            </a:r>
            <a:r>
              <a:rPr lang="en-US" dirty="0">
                <a:effectLst/>
              </a:rPr>
              <a:t> </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askib</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For example, there is a Native American story explaining why bears have such short tails: </a:t>
            </a:r>
            <a:r>
              <a:rPr lang="en-US" sz="1200" u="sng" kern="1200" dirty="0">
                <a:solidFill>
                  <a:schemeClr val="tx1"/>
                </a:solidFill>
                <a:effectLst/>
                <a:latin typeface="+mn-lt"/>
                <a:ea typeface="+mn-ea"/>
                <a:cs typeface="+mn-cs"/>
                <a:hlinkClick r:id="rId3"/>
              </a:rPr>
              <a:t>http://www.ilhawaii.net/~stony/lore22.html</a:t>
            </a:r>
            <a:r>
              <a:rPr lang="en-US" dirty="0">
                <a:effectLst/>
              </a:rPr>
              <a:t> </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a:p>
        </p:txBody>
      </p:sp>
    </p:spTree>
    <p:extLst>
      <p:ext uri="{BB962C8B-B14F-4D97-AF65-F5344CB8AC3E}">
        <p14:creationId xmlns:p14="http://schemas.microsoft.com/office/powerpoint/2010/main" val="1150487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america365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Check to see if the students can connect the stories in the first two chapters of Genesis with these truths. </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a:p>
        </p:txBody>
      </p:sp>
    </p:spTree>
    <p:extLst>
      <p:ext uri="{BB962C8B-B14F-4D97-AF65-F5344CB8AC3E}">
        <p14:creationId xmlns:p14="http://schemas.microsoft.com/office/powerpoint/2010/main" val="3124454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Foxys</a:t>
            </a:r>
            <a:r>
              <a:rPr lang="en-US" sz="1200" dirty="0">
                <a:solidFill>
                  <a:schemeClr val="bg1">
                    <a:lumMod val="65000"/>
                  </a:schemeClr>
                </a:solidFill>
              </a:rPr>
              <a:t> Graphic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Again, check to see if the students can connect these truths with the events in chapters 3 and 4 of Genesis.</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a:p>
        </p:txBody>
      </p:sp>
    </p:spTree>
    <p:extLst>
      <p:ext uri="{BB962C8B-B14F-4D97-AF65-F5344CB8AC3E}">
        <p14:creationId xmlns:p14="http://schemas.microsoft.com/office/powerpoint/2010/main" val="2596492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a:t>
            </a:r>
            <a:r>
              <a:rPr lang="en-US" sz="1200" dirty="0" err="1">
                <a:solidFill>
                  <a:schemeClr val="bg1">
                    <a:lumMod val="65000"/>
                  </a:schemeClr>
                </a:solidFill>
              </a:rPr>
              <a:t>mary's</a:t>
            </a:r>
            <a:r>
              <a:rPr lang="en-US" sz="1200" dirty="0">
                <a:solidFill>
                  <a:schemeClr val="bg1">
                    <a:lumMod val="65000"/>
                  </a:schemeClr>
                </a:solidFill>
              </a:rPr>
              <a:t> press</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a:p>
        </p:txBody>
      </p:sp>
    </p:spTree>
    <p:extLst>
      <p:ext uri="{BB962C8B-B14F-4D97-AF65-F5344CB8AC3E}">
        <p14:creationId xmlns:p14="http://schemas.microsoft.com/office/powerpoint/2010/main" val="1957861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Satina</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The emphasis Genesis puts on the “goodness” of Creation is significant and distinct from other ancient creation etiologies.</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a:p>
        </p:txBody>
      </p:sp>
    </p:spTree>
    <p:extLst>
      <p:ext uri="{BB962C8B-B14F-4D97-AF65-F5344CB8AC3E}">
        <p14:creationId xmlns:p14="http://schemas.microsoft.com/office/powerpoint/2010/main" val="3484436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12/5/2019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lstStyle/>
          <a:p>
            <a:r>
              <a:rPr lang="en-US" dirty="0">
                <a:effectLst/>
              </a:rPr>
              <a:t>God’s Original Plan </a:t>
            </a:r>
            <a:endParaRPr lang="en-US" dirty="0"/>
          </a:p>
        </p:txBody>
      </p:sp>
      <p:sp>
        <p:nvSpPr>
          <p:cNvPr id="3" name="Subtitle 2"/>
          <p:cNvSpPr txBox="1">
            <a:spLocks/>
          </p:cNvSpPr>
          <p:nvPr/>
        </p:nvSpPr>
        <p:spPr>
          <a:xfrm>
            <a:off x="-30866" y="33528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The Paschal Mystery and the Gospels</a:t>
            </a:r>
          </a:p>
          <a:p>
            <a:pPr marL="0" indent="0" algn="ctr">
              <a:buNone/>
            </a:pPr>
            <a:r>
              <a:rPr lang="en-US" dirty="0"/>
              <a:t>Unit 1, Chapter 1</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TX006555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2740" y="851313"/>
            <a:ext cx="8229600" cy="533400"/>
          </a:xfrm>
        </p:spPr>
        <p:txBody>
          <a:bodyPr/>
          <a:lstStyle/>
          <a:p>
            <a:r>
              <a:rPr lang="en-US" dirty="0"/>
              <a:t>Evil </a:t>
            </a:r>
          </a:p>
        </p:txBody>
      </p:sp>
      <p:sp>
        <p:nvSpPr>
          <p:cNvPr id="3" name="Content Placeholder 2"/>
          <p:cNvSpPr>
            <a:spLocks noGrp="1"/>
          </p:cNvSpPr>
          <p:nvPr>
            <p:ph idx="1"/>
          </p:nvPr>
        </p:nvSpPr>
        <p:spPr>
          <a:xfrm>
            <a:off x="1371600" y="1460913"/>
            <a:ext cx="7010400" cy="4953000"/>
          </a:xfrm>
        </p:spPr>
        <p:txBody>
          <a:bodyPr>
            <a:normAutofit/>
          </a:bodyPr>
          <a:lstStyle/>
          <a:p>
            <a:pPr lvl="0"/>
            <a:r>
              <a:rPr lang="en-US" dirty="0"/>
              <a:t>The existence of evil does not detract from God’s goodness or power.</a:t>
            </a:r>
          </a:p>
          <a:p>
            <a:pPr lvl="0"/>
            <a:r>
              <a:rPr lang="en-US" dirty="0"/>
              <a:t>God does not </a:t>
            </a:r>
            <a:r>
              <a:rPr lang="en-US" i="1" dirty="0"/>
              <a:t>cause</a:t>
            </a:r>
            <a:r>
              <a:rPr lang="en-US" dirty="0"/>
              <a:t> evil; God </a:t>
            </a:r>
            <a:r>
              <a:rPr lang="en-US" i="1" dirty="0"/>
              <a:t>permits</a:t>
            </a:r>
            <a:r>
              <a:rPr lang="en-US" dirty="0"/>
              <a:t> it.</a:t>
            </a:r>
          </a:p>
          <a:p>
            <a:pPr lvl="0"/>
            <a:r>
              <a:rPr lang="en-US" dirty="0"/>
              <a:t>God only </a:t>
            </a:r>
            <a:r>
              <a:rPr lang="en-US" i="1" dirty="0"/>
              <a:t>permits</a:t>
            </a:r>
            <a:r>
              <a:rPr lang="en-US" dirty="0"/>
              <a:t> evil because he can cause good to come from that evil.</a:t>
            </a:r>
          </a:p>
          <a:p>
            <a:pPr marL="627063" lvl="1">
              <a:buSzPct val="85000"/>
              <a:buFont typeface="Courier New" panose="02070309020205020404" pitchFamily="49" charset="0"/>
              <a:buChar char="o"/>
            </a:pPr>
            <a:r>
              <a:rPr lang="en-US" dirty="0"/>
              <a:t>God is not defeated by </a:t>
            </a:r>
            <a:br>
              <a:rPr lang="en-US" dirty="0"/>
            </a:br>
            <a:r>
              <a:rPr lang="en-US" dirty="0"/>
              <a:t>evil; God transforms evil.</a:t>
            </a:r>
          </a:p>
          <a:p>
            <a:pPr marL="627063" lvl="1">
              <a:buSzPct val="85000"/>
              <a:buFont typeface="Courier New" panose="02070309020205020404" pitchFamily="49" charset="0"/>
              <a:buChar char="o"/>
            </a:pPr>
            <a:r>
              <a:rPr lang="en-US" dirty="0"/>
              <a:t>God does not </a:t>
            </a:r>
            <a:r>
              <a:rPr lang="en-US" i="1" dirty="0"/>
              <a:t>need</a:t>
            </a:r>
            <a:r>
              <a:rPr lang="en-US" dirty="0"/>
              <a:t> evil </a:t>
            </a:r>
            <a:br>
              <a:rPr lang="en-US" dirty="0"/>
            </a:br>
            <a:r>
              <a:rPr lang="en-US" dirty="0"/>
              <a:t>to achieve good.</a:t>
            </a:r>
          </a:p>
          <a:p>
            <a:r>
              <a:rPr lang="en-US" dirty="0"/>
              <a:t>Evil never becomes a good </a:t>
            </a:r>
            <a:br>
              <a:rPr lang="en-US" dirty="0"/>
            </a:br>
            <a:r>
              <a:rPr lang="en-US" dirty="0"/>
              <a:t>(</a:t>
            </a:r>
            <a:r>
              <a:rPr lang="en-US" i="1" dirty="0"/>
              <a:t>CCC,</a:t>
            </a:r>
            <a:r>
              <a:rPr lang="en-US" dirty="0"/>
              <a:t> no. 312). </a:t>
            </a:r>
          </a:p>
        </p:txBody>
      </p:sp>
      <p:pic>
        <p:nvPicPr>
          <p:cNvPr id="6" name="Picture 5">
            <a:extLst>
              <a:ext uri="{FF2B5EF4-FFF2-40B4-BE49-F238E27FC236}">
                <a16:creationId xmlns:a16="http://schemas.microsoft.com/office/drawing/2014/main" id="{BE87E504-79DF-B942-BD2F-42601571978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726" t="13788" r="21191" b="12517"/>
          <a:stretch/>
        </p:blipFill>
        <p:spPr>
          <a:xfrm>
            <a:off x="5867400" y="3383280"/>
            <a:ext cx="2834640" cy="265176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7042" y="1143000"/>
            <a:ext cx="8229600" cy="533400"/>
          </a:xfrm>
        </p:spPr>
        <p:txBody>
          <a:bodyPr/>
          <a:lstStyle/>
          <a:p>
            <a:r>
              <a:rPr lang="en-US" dirty="0"/>
              <a:t>Acknowledgment </a:t>
            </a:r>
          </a:p>
        </p:txBody>
      </p:sp>
      <p:sp>
        <p:nvSpPr>
          <p:cNvPr id="3" name="Content Placeholder 2"/>
          <p:cNvSpPr>
            <a:spLocks noGrp="1"/>
          </p:cNvSpPr>
          <p:nvPr>
            <p:ph idx="1"/>
          </p:nvPr>
        </p:nvSpPr>
        <p:spPr/>
        <p:txBody>
          <a:bodyPr>
            <a:normAutofit/>
          </a:bodyPr>
          <a:lstStyle/>
          <a:p>
            <a:pPr marL="0" indent="0">
              <a:buNone/>
            </a:pPr>
            <a:r>
              <a:rPr lang="en-US" sz="1800" dirty="0"/>
              <a:t>The excerpt on slide10 is from the English translation of the </a:t>
            </a:r>
            <a:r>
              <a:rPr lang="en-US" sz="1800" i="1" dirty="0"/>
              <a:t>Catechism of the Catholic Church</a:t>
            </a:r>
            <a:r>
              <a:rPr lang="en-US" sz="1800" dirty="0"/>
              <a:t> for use in the United States of America, second edition </a:t>
            </a:r>
            <a:r>
              <a:rPr lang="en-US" sz="1800" i="1" dirty="0"/>
              <a:t>(CCC),</a:t>
            </a:r>
            <a:r>
              <a:rPr lang="en-US" sz="1800" dirty="0"/>
              <a:t> number 312. Copyright © 1994 by the United States Catholic Conference, Inc.—</a:t>
            </a:r>
            <a:r>
              <a:rPr lang="en-US" sz="1800" dirty="0" err="1"/>
              <a:t>Libreria</a:t>
            </a:r>
            <a:r>
              <a:rPr lang="en-US" sz="1800" dirty="0"/>
              <a:t> </a:t>
            </a:r>
            <a:r>
              <a:rPr lang="en-US" sz="1800" dirty="0" err="1"/>
              <a:t>Editrice</a:t>
            </a:r>
            <a:r>
              <a:rPr lang="en-US" sz="1800" dirty="0"/>
              <a:t> </a:t>
            </a:r>
            <a:r>
              <a:rPr lang="en-US" sz="1800" dirty="0" err="1"/>
              <a:t>Vaticana</a:t>
            </a:r>
            <a:r>
              <a:rPr lang="en-US" sz="1800" dirty="0"/>
              <a:t> (LEV). English translation of the </a:t>
            </a:r>
            <a:r>
              <a:rPr lang="en-US" sz="1800" i="1" dirty="0"/>
              <a:t>Catechism of the Catholic Church: Modifications from the </a:t>
            </a:r>
            <a:r>
              <a:rPr lang="en-US" sz="1800" i="1" dirty="0" err="1"/>
              <a:t>Editio</a:t>
            </a:r>
            <a:r>
              <a:rPr lang="en-US" sz="1800" i="1" dirty="0"/>
              <a:t> </a:t>
            </a:r>
            <a:r>
              <a:rPr lang="en-US" sz="1800" i="1" dirty="0" err="1"/>
              <a:t>Typica</a:t>
            </a:r>
            <a:r>
              <a:rPr lang="en-US" sz="1800" dirty="0"/>
              <a:t> copyright © 1997 by the United States Catholic Conference, Inc.—LEV.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914400"/>
            <a:ext cx="7086600" cy="990600"/>
          </a:xfrm>
        </p:spPr>
        <p:txBody>
          <a:bodyPr>
            <a:normAutofit/>
          </a:bodyPr>
          <a:lstStyle/>
          <a:p>
            <a:pPr algn="ctr"/>
            <a:r>
              <a:rPr lang="en-US" dirty="0"/>
              <a:t>If God made everything good, </a:t>
            </a:r>
            <a:br>
              <a:rPr lang="en-US" dirty="0"/>
            </a:br>
            <a:r>
              <a:rPr lang="en-US" dirty="0"/>
              <a:t>how did things get so bad? </a:t>
            </a:r>
          </a:p>
        </p:txBody>
      </p:sp>
      <p:pic>
        <p:nvPicPr>
          <p:cNvPr id="8" name="Picture 7">
            <a:extLst>
              <a:ext uri="{FF2B5EF4-FFF2-40B4-BE49-F238E27FC236}">
                <a16:creationId xmlns:a16="http://schemas.microsoft.com/office/drawing/2014/main" id="{A9718416-6BFD-CB48-BC90-424292B7832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3241" y="1905000"/>
            <a:ext cx="6748917" cy="376502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71600" y="914400"/>
            <a:ext cx="8229600" cy="533400"/>
          </a:xfrm>
        </p:spPr>
        <p:txBody>
          <a:bodyPr/>
          <a:lstStyle/>
          <a:p>
            <a:r>
              <a:rPr lang="en-US" dirty="0"/>
              <a:t>How Catholics Read the Bible </a:t>
            </a:r>
          </a:p>
        </p:txBody>
      </p:sp>
      <p:sp>
        <p:nvSpPr>
          <p:cNvPr id="6" name="Content Placeholder 5"/>
          <p:cNvSpPr>
            <a:spLocks noGrp="1"/>
          </p:cNvSpPr>
          <p:nvPr>
            <p:ph idx="1"/>
          </p:nvPr>
        </p:nvSpPr>
        <p:spPr>
          <a:xfrm>
            <a:off x="1371600" y="1524000"/>
            <a:ext cx="3657600" cy="4876800"/>
          </a:xfrm>
        </p:spPr>
        <p:txBody>
          <a:bodyPr>
            <a:normAutofit/>
          </a:bodyPr>
          <a:lstStyle/>
          <a:p>
            <a:pPr marL="0" indent="0">
              <a:buNone/>
            </a:pPr>
            <a:r>
              <a:rPr lang="en-US" dirty="0"/>
              <a:t>In Scripture, God reveals the truths we need for the sake of our salvation.</a:t>
            </a:r>
          </a:p>
          <a:p>
            <a:pPr lvl="0"/>
            <a:r>
              <a:rPr lang="en-US" dirty="0"/>
              <a:t>Focus is on key religious truths:</a:t>
            </a:r>
          </a:p>
          <a:p>
            <a:pPr marL="630238" indent="-284163">
              <a:buFont typeface="Courier New" panose="02070309020205020404" pitchFamily="49" charset="0"/>
              <a:buChar char="o"/>
            </a:pPr>
            <a:r>
              <a:rPr lang="en-US" dirty="0"/>
              <a:t>the deeper spiritual meaning conveyed in Scripture</a:t>
            </a:r>
          </a:p>
          <a:p>
            <a:r>
              <a:rPr lang="en-US" dirty="0"/>
              <a:t>To determine key religious truths, we consider the literary forms used. </a:t>
            </a:r>
          </a:p>
        </p:txBody>
      </p:sp>
      <p:pic>
        <p:nvPicPr>
          <p:cNvPr id="3" name="Picture 2">
            <a:extLst>
              <a:ext uri="{FF2B5EF4-FFF2-40B4-BE49-F238E27FC236}">
                <a16:creationId xmlns:a16="http://schemas.microsoft.com/office/drawing/2014/main" id="{72EE78CF-102A-9246-8D75-59C517DEB752}"/>
              </a:ext>
            </a:extLst>
          </p:cNvPr>
          <p:cNvPicPr>
            <a:picLocks noChangeAspect="1"/>
          </p:cNvPicPr>
          <p:nvPr/>
        </p:nvPicPr>
        <p:blipFill rotWithShape="1">
          <a:blip r:embed="rId3">
            <a:extLst>
              <a:ext uri="{28A0092B-C50C-407E-A947-70E740481C1C}">
                <a14:useLocalDpi xmlns:a14="http://schemas.microsoft.com/office/drawing/2010/main" val="0"/>
              </a:ext>
            </a:extLst>
          </a:blip>
          <a:srcRect l="21875" r="18359"/>
          <a:stretch/>
        </p:blipFill>
        <p:spPr>
          <a:xfrm>
            <a:off x="5334000" y="1881981"/>
            <a:ext cx="3278981" cy="41148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0600"/>
            <a:ext cx="8229600" cy="533400"/>
          </a:xfrm>
        </p:spPr>
        <p:txBody>
          <a:bodyPr/>
          <a:lstStyle/>
          <a:p>
            <a:r>
              <a:rPr lang="en-US" dirty="0"/>
              <a:t>How Catholics Read the Bible</a:t>
            </a:r>
          </a:p>
        </p:txBody>
      </p:sp>
      <p:sp>
        <p:nvSpPr>
          <p:cNvPr id="3" name="Content Placeholder 2"/>
          <p:cNvSpPr>
            <a:spLocks noGrp="1"/>
          </p:cNvSpPr>
          <p:nvPr>
            <p:ph idx="1"/>
          </p:nvPr>
        </p:nvSpPr>
        <p:spPr>
          <a:xfrm>
            <a:off x="2667000" y="1752600"/>
            <a:ext cx="6019800" cy="4648200"/>
          </a:xfrm>
        </p:spPr>
        <p:txBody>
          <a:bodyPr>
            <a:normAutofit/>
          </a:bodyPr>
          <a:lstStyle/>
          <a:p>
            <a:pPr marL="0" indent="0">
              <a:buNone/>
            </a:pPr>
            <a:r>
              <a:rPr lang="en-US" dirty="0"/>
              <a:t>Figurative language is one of the literary forms used in the first chapters of Genesis. </a:t>
            </a:r>
          </a:p>
          <a:p>
            <a:pPr lvl="0"/>
            <a:r>
              <a:rPr lang="en-US" dirty="0"/>
              <a:t>It </a:t>
            </a:r>
            <a:r>
              <a:rPr lang="en-US" i="1" dirty="0"/>
              <a:t>uses </a:t>
            </a:r>
            <a:r>
              <a:rPr lang="en-US" dirty="0"/>
              <a:t>symbolism—especially symbolic images—to communicate religious truth and reaffirm real events.</a:t>
            </a:r>
          </a:p>
          <a:p>
            <a:pPr lvl="0"/>
            <a:r>
              <a:rPr lang="en-US" dirty="0"/>
              <a:t>It is</a:t>
            </a:r>
            <a:r>
              <a:rPr lang="en-US" i="1" dirty="0"/>
              <a:t> not</a:t>
            </a:r>
            <a:r>
              <a:rPr lang="en-US" dirty="0"/>
              <a:t> </a:t>
            </a:r>
            <a:r>
              <a:rPr lang="en-US" i="1" dirty="0"/>
              <a:t>used</a:t>
            </a:r>
            <a:r>
              <a:rPr lang="en-US" dirty="0"/>
              <a:t> to provide scientific explanations.</a:t>
            </a:r>
          </a:p>
          <a:p>
            <a:pPr lvl="0"/>
            <a:r>
              <a:rPr lang="en-US" dirty="0"/>
              <a:t>It is meant to convey the deeper spiritual meaning in Scripture that God wants to reveal to the people for the sake of our salvation.</a:t>
            </a:r>
            <a:endParaRPr lang="en-US" dirty="0">
              <a:effectLst/>
            </a:endParaRPr>
          </a:p>
        </p:txBody>
      </p:sp>
      <p:pic>
        <p:nvPicPr>
          <p:cNvPr id="6" name="Picture 5">
            <a:extLst>
              <a:ext uri="{FF2B5EF4-FFF2-40B4-BE49-F238E27FC236}">
                <a16:creationId xmlns:a16="http://schemas.microsoft.com/office/drawing/2014/main" id="{2EFFCCD3-D833-0041-A503-4712DFD372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729581"/>
            <a:ext cx="2486193" cy="375681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3247" y="1066800"/>
            <a:ext cx="8229600" cy="533400"/>
          </a:xfrm>
        </p:spPr>
        <p:txBody>
          <a:bodyPr/>
          <a:lstStyle/>
          <a:p>
            <a:r>
              <a:rPr lang="en-US" dirty="0"/>
              <a:t>How Catholics Read the Bible </a:t>
            </a:r>
          </a:p>
        </p:txBody>
      </p:sp>
      <p:sp>
        <p:nvSpPr>
          <p:cNvPr id="3" name="Content Placeholder 2"/>
          <p:cNvSpPr>
            <a:spLocks noGrp="1"/>
          </p:cNvSpPr>
          <p:nvPr>
            <p:ph idx="1"/>
          </p:nvPr>
        </p:nvSpPr>
        <p:spPr>
          <a:xfrm>
            <a:off x="1371600" y="1752600"/>
            <a:ext cx="6934200" cy="4373563"/>
          </a:xfrm>
        </p:spPr>
        <p:txBody>
          <a:bodyPr/>
          <a:lstStyle/>
          <a:p>
            <a:pPr marL="0" indent="0">
              <a:buNone/>
            </a:pPr>
            <a:r>
              <a:rPr lang="en-US" b="1" dirty="0"/>
              <a:t>Etiology</a:t>
            </a:r>
            <a:r>
              <a:rPr lang="en-US" dirty="0"/>
              <a:t> is the explanation of the origins of things that are difficult to understand. </a:t>
            </a:r>
          </a:p>
          <a:p>
            <a:pPr lvl="0"/>
            <a:r>
              <a:rPr lang="en-US" dirty="0"/>
              <a:t>It </a:t>
            </a:r>
            <a:r>
              <a:rPr lang="en-US" i="1" dirty="0"/>
              <a:t>is</a:t>
            </a:r>
            <a:r>
              <a:rPr lang="en-US" dirty="0"/>
              <a:t> a literary technique.</a:t>
            </a:r>
          </a:p>
          <a:p>
            <a:pPr lvl="0"/>
            <a:r>
              <a:rPr lang="en-US" dirty="0"/>
              <a:t>It </a:t>
            </a:r>
            <a:r>
              <a:rPr lang="en-US" i="1" dirty="0"/>
              <a:t>is not</a:t>
            </a:r>
            <a:r>
              <a:rPr lang="en-US" dirty="0"/>
              <a:t> used to provide </a:t>
            </a:r>
            <a:br>
              <a:rPr lang="en-US" dirty="0"/>
            </a:br>
            <a:r>
              <a:rPr lang="en-US" dirty="0"/>
              <a:t>scientific explanations.</a:t>
            </a:r>
          </a:p>
          <a:p>
            <a:r>
              <a:rPr lang="en-US" dirty="0"/>
              <a:t>It</a:t>
            </a:r>
            <a:r>
              <a:rPr lang="en-US" i="1" dirty="0"/>
              <a:t> is </a:t>
            </a:r>
            <a:r>
              <a:rPr lang="en-US" dirty="0"/>
              <a:t>a human author’s </a:t>
            </a:r>
            <a:br>
              <a:rPr lang="en-US" dirty="0"/>
            </a:br>
            <a:r>
              <a:rPr lang="en-US" dirty="0"/>
              <a:t>creative explanation to </a:t>
            </a:r>
            <a:br>
              <a:rPr lang="en-US" dirty="0"/>
            </a:br>
            <a:r>
              <a:rPr lang="en-US" dirty="0"/>
              <a:t>convey a religious truth. </a:t>
            </a:r>
          </a:p>
        </p:txBody>
      </p:sp>
      <p:pic>
        <p:nvPicPr>
          <p:cNvPr id="6" name="Picture 5">
            <a:extLst>
              <a:ext uri="{FF2B5EF4-FFF2-40B4-BE49-F238E27FC236}">
                <a16:creationId xmlns:a16="http://schemas.microsoft.com/office/drawing/2014/main" id="{F38F31B5-6198-584F-B796-B9FCA1E2C3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0" y="2590800"/>
            <a:ext cx="3547088" cy="379095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093381"/>
            <a:ext cx="8229600" cy="457200"/>
          </a:xfrm>
        </p:spPr>
        <p:txBody>
          <a:bodyPr>
            <a:noAutofit/>
          </a:bodyPr>
          <a:lstStyle/>
          <a:p>
            <a:r>
              <a:rPr lang="en-US" dirty="0"/>
              <a:t>God’s Original Plan </a:t>
            </a:r>
          </a:p>
        </p:txBody>
      </p:sp>
      <p:pic>
        <p:nvPicPr>
          <p:cNvPr id="6" name="Picture 5">
            <a:extLst>
              <a:ext uri="{FF2B5EF4-FFF2-40B4-BE49-F238E27FC236}">
                <a16:creationId xmlns:a16="http://schemas.microsoft.com/office/drawing/2014/main" id="{15613800-F150-A842-8248-C735ECF5C3C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6139" b="18359"/>
          <a:stretch/>
        </p:blipFill>
        <p:spPr>
          <a:xfrm>
            <a:off x="5562600" y="1066800"/>
            <a:ext cx="3140990" cy="2743200"/>
          </a:xfrm>
          <a:prstGeom prst="rect">
            <a:avLst/>
          </a:prstGeom>
        </p:spPr>
      </p:pic>
      <p:sp>
        <p:nvSpPr>
          <p:cNvPr id="3" name="Content Placeholder 2"/>
          <p:cNvSpPr>
            <a:spLocks noGrp="1"/>
          </p:cNvSpPr>
          <p:nvPr>
            <p:ph idx="1"/>
          </p:nvPr>
        </p:nvSpPr>
        <p:spPr>
          <a:xfrm>
            <a:off x="1295400" y="1702981"/>
            <a:ext cx="6858000" cy="4953000"/>
          </a:xfrm>
        </p:spPr>
        <p:txBody>
          <a:bodyPr>
            <a:normAutofit/>
          </a:bodyPr>
          <a:lstStyle/>
          <a:p>
            <a:pPr marL="0" indent="0">
              <a:buNone/>
            </a:pPr>
            <a:r>
              <a:rPr lang="en-US" sz="2200" dirty="0"/>
              <a:t>Among the religious truths </a:t>
            </a:r>
            <a:br>
              <a:rPr lang="en-US" sz="2200" dirty="0"/>
            </a:br>
            <a:r>
              <a:rPr lang="en-US" sz="2200" dirty="0"/>
              <a:t>revealed through the figurative </a:t>
            </a:r>
            <a:br>
              <a:rPr lang="en-US" sz="2200" dirty="0"/>
            </a:br>
            <a:r>
              <a:rPr lang="en-US" sz="2200" dirty="0"/>
              <a:t>language and etiologies in </a:t>
            </a:r>
            <a:br>
              <a:rPr lang="en-US" sz="2200" dirty="0"/>
            </a:br>
            <a:r>
              <a:rPr lang="en-US" sz="2200" dirty="0"/>
              <a:t>Genesis, chapters 1 and 2, are:</a:t>
            </a:r>
          </a:p>
          <a:p>
            <a:pPr lvl="0"/>
            <a:r>
              <a:rPr lang="en-US" sz="2200" dirty="0"/>
              <a:t>God created the world as a place </a:t>
            </a:r>
            <a:br>
              <a:rPr lang="en-US" sz="2200" dirty="0"/>
            </a:br>
            <a:r>
              <a:rPr lang="en-US" sz="2200" dirty="0"/>
              <a:t>of beauty, goodness, and love.</a:t>
            </a:r>
          </a:p>
          <a:p>
            <a:pPr lvl="0"/>
            <a:r>
              <a:rPr lang="en-US" sz="2200" dirty="0"/>
              <a:t>From the moment of creation, God has always intended for our salvation.</a:t>
            </a:r>
          </a:p>
          <a:p>
            <a:pPr lvl="0"/>
            <a:r>
              <a:rPr lang="en-US" sz="2200" dirty="0"/>
              <a:t>Humans were </a:t>
            </a:r>
            <a:r>
              <a:rPr lang="en-US" sz="2200" i="1" dirty="0"/>
              <a:t>created</a:t>
            </a:r>
            <a:r>
              <a:rPr lang="en-US" sz="2200" dirty="0"/>
              <a:t> good and </a:t>
            </a:r>
            <a:r>
              <a:rPr lang="en-US" sz="2200" i="1" dirty="0"/>
              <a:t>made for</a:t>
            </a:r>
            <a:r>
              <a:rPr lang="en-US" sz="2200" dirty="0"/>
              <a:t>: </a:t>
            </a:r>
          </a:p>
          <a:p>
            <a:pPr lvl="1">
              <a:buFont typeface="Courier New" panose="02070309020205020404" pitchFamily="49" charset="0"/>
              <a:buChar char="o"/>
            </a:pPr>
            <a:r>
              <a:rPr lang="en-US" sz="2200" dirty="0"/>
              <a:t>deep, mutual, intimate loving relationships</a:t>
            </a:r>
          </a:p>
          <a:p>
            <a:pPr lvl="1">
              <a:buFont typeface="Courier New" panose="02070309020205020404" pitchFamily="49" charset="0"/>
              <a:buChar char="o"/>
            </a:pPr>
            <a:r>
              <a:rPr lang="en-US" sz="2200" dirty="0"/>
              <a:t>union with God and one another</a:t>
            </a:r>
          </a:p>
          <a:p>
            <a:pPr lvl="1">
              <a:buFont typeface="Courier New" panose="02070309020205020404" pitchFamily="49" charset="0"/>
              <a:buChar char="o"/>
            </a:pPr>
            <a:r>
              <a:rPr lang="en-US" sz="2200" dirty="0"/>
              <a:t>complete openness and no shame</a:t>
            </a:r>
            <a:endParaRPr lang="en-US" sz="2200" dirty="0">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6791" y="914400"/>
            <a:ext cx="8229600" cy="533400"/>
          </a:xfrm>
        </p:spPr>
        <p:txBody>
          <a:bodyPr/>
          <a:lstStyle/>
          <a:p>
            <a:r>
              <a:rPr lang="en-US" dirty="0"/>
              <a:t>Sin and Evil </a:t>
            </a:r>
          </a:p>
        </p:txBody>
      </p:sp>
      <p:pic>
        <p:nvPicPr>
          <p:cNvPr id="6" name="Picture 5">
            <a:extLst>
              <a:ext uri="{FF2B5EF4-FFF2-40B4-BE49-F238E27FC236}">
                <a16:creationId xmlns:a16="http://schemas.microsoft.com/office/drawing/2014/main" id="{D4DB6F30-A448-2C4F-8975-65093397BA1E}"/>
              </a:ext>
            </a:extLst>
          </p:cNvPr>
          <p:cNvPicPr>
            <a:picLocks noChangeAspect="1"/>
          </p:cNvPicPr>
          <p:nvPr/>
        </p:nvPicPr>
        <p:blipFill rotWithShape="1">
          <a:blip r:embed="rId3">
            <a:extLst>
              <a:ext uri="{28A0092B-C50C-407E-A947-70E740481C1C}">
                <a14:useLocalDpi xmlns:a14="http://schemas.microsoft.com/office/drawing/2010/main" val="0"/>
              </a:ext>
            </a:extLst>
          </a:blip>
          <a:srcRect l="24057" t="10937" r="23437" b="18750"/>
          <a:stretch/>
        </p:blipFill>
        <p:spPr>
          <a:xfrm>
            <a:off x="5562600" y="800100"/>
            <a:ext cx="3414156" cy="3429000"/>
          </a:xfrm>
          <a:prstGeom prst="rect">
            <a:avLst/>
          </a:prstGeom>
        </p:spPr>
      </p:pic>
      <p:sp>
        <p:nvSpPr>
          <p:cNvPr id="3" name="Content Placeholder 2"/>
          <p:cNvSpPr>
            <a:spLocks noGrp="1"/>
          </p:cNvSpPr>
          <p:nvPr>
            <p:ph idx="1"/>
          </p:nvPr>
        </p:nvSpPr>
        <p:spPr>
          <a:xfrm>
            <a:off x="1371600" y="1524000"/>
            <a:ext cx="7086600" cy="5410200"/>
          </a:xfrm>
        </p:spPr>
        <p:txBody>
          <a:bodyPr>
            <a:normAutofit/>
          </a:bodyPr>
          <a:lstStyle/>
          <a:p>
            <a:pPr marL="0" indent="0">
              <a:buNone/>
            </a:pPr>
            <a:r>
              <a:rPr lang="en-US" sz="2200" dirty="0"/>
              <a:t>Chapters 3 and 4 of Genesis</a:t>
            </a:r>
            <a:br>
              <a:rPr lang="en-US" sz="2200" dirty="0"/>
            </a:br>
            <a:r>
              <a:rPr lang="en-US" sz="2200" dirty="0"/>
              <a:t>teach us some fundamental </a:t>
            </a:r>
            <a:br>
              <a:rPr lang="en-US" sz="2200" dirty="0"/>
            </a:br>
            <a:r>
              <a:rPr lang="en-US" sz="2200" dirty="0"/>
              <a:t>truths about sin and evil:</a:t>
            </a:r>
          </a:p>
          <a:p>
            <a:pPr lvl="0"/>
            <a:r>
              <a:rPr lang="en-US" sz="2200" dirty="0"/>
              <a:t>Sin and evil entered the world </a:t>
            </a:r>
            <a:br>
              <a:rPr lang="en-US" sz="2200" dirty="0"/>
            </a:br>
            <a:r>
              <a:rPr lang="en-US" sz="2200" dirty="0"/>
              <a:t>through humankind’s free will, </a:t>
            </a:r>
            <a:br>
              <a:rPr lang="en-US" sz="2200" dirty="0"/>
            </a:br>
            <a:r>
              <a:rPr lang="en-US" sz="2200" dirty="0"/>
              <a:t>which was</a:t>
            </a:r>
          </a:p>
          <a:p>
            <a:pPr marL="627063" lvl="1">
              <a:buSzPct val="75000"/>
              <a:buFont typeface="Courier New" panose="02070309020205020404" pitchFamily="49" charset="0"/>
              <a:buChar char="o"/>
            </a:pPr>
            <a:r>
              <a:rPr lang="en-US" sz="2200" dirty="0"/>
              <a:t>a self-centered choice</a:t>
            </a:r>
          </a:p>
          <a:p>
            <a:pPr marL="627063" lvl="1">
              <a:buSzPct val="75000"/>
              <a:buFont typeface="Courier New" panose="02070309020205020404" pitchFamily="49" charset="0"/>
              <a:buChar char="o"/>
            </a:pPr>
            <a:r>
              <a:rPr lang="en-US" sz="2200" dirty="0"/>
              <a:t>rooted in disobedience of God</a:t>
            </a:r>
          </a:p>
          <a:p>
            <a:pPr marL="627063" lvl="1">
              <a:buSzPct val="75000"/>
              <a:buFont typeface="Courier New" panose="02070309020205020404" pitchFamily="49" charset="0"/>
              <a:buChar char="o"/>
            </a:pPr>
            <a:r>
              <a:rPr lang="en-US" sz="2200" dirty="0"/>
              <a:t>lacking trust in God’s goodness</a:t>
            </a:r>
          </a:p>
          <a:p>
            <a:pPr lvl="0"/>
            <a:r>
              <a:rPr lang="en-US" sz="2200" dirty="0"/>
              <a:t>They were </a:t>
            </a:r>
            <a:r>
              <a:rPr lang="en-US" sz="2200" i="1" dirty="0"/>
              <a:t>not</a:t>
            </a:r>
            <a:r>
              <a:rPr lang="en-US" sz="2200" dirty="0"/>
              <a:t> God’s original plan.</a:t>
            </a:r>
          </a:p>
          <a:p>
            <a:pPr lvl="0"/>
            <a:r>
              <a:rPr lang="en-US" sz="2200" dirty="0"/>
              <a:t>They separate us from God and one another.</a:t>
            </a:r>
          </a:p>
          <a:p>
            <a:pPr lvl="0"/>
            <a:r>
              <a:rPr lang="en-US" sz="2200" dirty="0"/>
              <a:t>They result in pain and suffering.</a:t>
            </a:r>
            <a:endParaRPr lang="en-US" sz="2200" dirty="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14400"/>
            <a:ext cx="8229600" cy="533400"/>
          </a:xfrm>
        </p:spPr>
        <p:txBody>
          <a:bodyPr/>
          <a:lstStyle/>
          <a:p>
            <a:r>
              <a:rPr lang="en-US" dirty="0"/>
              <a:t>The Cycle of Sin Continues through  .  .  . </a:t>
            </a:r>
          </a:p>
        </p:txBody>
      </p:sp>
      <p:sp>
        <p:nvSpPr>
          <p:cNvPr id="3" name="Content Placeholder 2"/>
          <p:cNvSpPr>
            <a:spLocks noGrp="1"/>
          </p:cNvSpPr>
          <p:nvPr>
            <p:ph idx="1"/>
          </p:nvPr>
        </p:nvSpPr>
        <p:spPr>
          <a:xfrm>
            <a:off x="1098698" y="1524000"/>
            <a:ext cx="7010400" cy="4373563"/>
          </a:xfrm>
        </p:spPr>
        <p:txBody>
          <a:bodyPr/>
          <a:lstStyle/>
          <a:p>
            <a:pPr lvl="0"/>
            <a:r>
              <a:rPr lang="en-US" dirty="0"/>
              <a:t>the “urge” and influence </a:t>
            </a:r>
            <a:br>
              <a:rPr lang="en-US" dirty="0"/>
            </a:br>
            <a:r>
              <a:rPr lang="en-US" dirty="0"/>
              <a:t>of concupiscence </a:t>
            </a:r>
          </a:p>
          <a:p>
            <a:pPr lvl="0"/>
            <a:r>
              <a:rPr lang="en-US" dirty="0"/>
              <a:t>entire communities, who </a:t>
            </a:r>
            <a:br>
              <a:rPr lang="en-US" dirty="0"/>
            </a:br>
            <a:r>
              <a:rPr lang="en-US" dirty="0"/>
              <a:t>can be held accountable </a:t>
            </a:r>
            <a:br>
              <a:rPr lang="en-US" dirty="0"/>
            </a:br>
            <a:r>
              <a:rPr lang="en-US" dirty="0"/>
              <a:t>for deeply rooted sinful </a:t>
            </a:r>
            <a:br>
              <a:rPr lang="en-US" dirty="0"/>
            </a:br>
            <a:r>
              <a:rPr lang="en-US" dirty="0"/>
              <a:t>situations</a:t>
            </a:r>
          </a:p>
          <a:p>
            <a:r>
              <a:rPr lang="en-US" dirty="0"/>
              <a:t>the perverse ambitions </a:t>
            </a:r>
            <a:br>
              <a:rPr lang="en-US" dirty="0"/>
            </a:br>
            <a:r>
              <a:rPr lang="en-US" dirty="0"/>
              <a:t>to become all-powerful </a:t>
            </a:r>
            <a:br>
              <a:rPr lang="en-US" dirty="0"/>
            </a:br>
            <a:r>
              <a:rPr lang="en-US" dirty="0"/>
              <a:t>gods, which reflects the </a:t>
            </a:r>
            <a:br>
              <a:rPr lang="en-US" dirty="0"/>
            </a:br>
            <a:r>
              <a:rPr lang="en-US" dirty="0"/>
              <a:t>pervasiveness of sin </a:t>
            </a:r>
            <a:br>
              <a:rPr lang="en-US" dirty="0"/>
            </a:br>
            <a:r>
              <a:rPr lang="en-US" dirty="0"/>
              <a:t>and leads to division </a:t>
            </a:r>
          </a:p>
        </p:txBody>
      </p:sp>
      <p:pic>
        <p:nvPicPr>
          <p:cNvPr id="6" name="Picture 5">
            <a:extLst>
              <a:ext uri="{FF2B5EF4-FFF2-40B4-BE49-F238E27FC236}">
                <a16:creationId xmlns:a16="http://schemas.microsoft.com/office/drawing/2014/main" id="{10157E3A-E648-084D-B7D1-0D3AC82EDE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5400" y="1600200"/>
            <a:ext cx="3528956" cy="471143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143000"/>
            <a:ext cx="8229600" cy="533400"/>
          </a:xfrm>
        </p:spPr>
        <p:txBody>
          <a:bodyPr/>
          <a:lstStyle/>
          <a:p>
            <a:r>
              <a:rPr lang="en-US" dirty="0"/>
              <a:t>Goodness </a:t>
            </a:r>
          </a:p>
        </p:txBody>
      </p:sp>
      <p:sp>
        <p:nvSpPr>
          <p:cNvPr id="3" name="Content Placeholder 2"/>
          <p:cNvSpPr>
            <a:spLocks noGrp="1"/>
          </p:cNvSpPr>
          <p:nvPr>
            <p:ph idx="1"/>
          </p:nvPr>
        </p:nvSpPr>
        <p:spPr>
          <a:xfrm>
            <a:off x="1371600" y="1798637"/>
            <a:ext cx="6477000" cy="4373563"/>
          </a:xfrm>
        </p:spPr>
        <p:txBody>
          <a:bodyPr/>
          <a:lstStyle/>
          <a:p>
            <a:pPr marL="0" indent="0">
              <a:buNone/>
            </a:pPr>
            <a:r>
              <a:rPr lang="en-US" dirty="0"/>
              <a:t>The etiology in our Creation stories tells us:</a:t>
            </a:r>
          </a:p>
          <a:p>
            <a:pPr lvl="0"/>
            <a:r>
              <a:rPr lang="en-US" dirty="0"/>
              <a:t>who God is</a:t>
            </a:r>
          </a:p>
          <a:p>
            <a:pPr lvl="0"/>
            <a:r>
              <a:rPr lang="en-US" dirty="0"/>
              <a:t>who we are in relation to God</a:t>
            </a:r>
          </a:p>
          <a:p>
            <a:pPr lvl="0"/>
            <a:r>
              <a:rPr lang="en-US" dirty="0"/>
              <a:t>everything is intentionally created and good</a:t>
            </a:r>
          </a:p>
          <a:p>
            <a:pPr lvl="0"/>
            <a:r>
              <a:rPr lang="en-US" dirty="0"/>
              <a:t>humans are </a:t>
            </a:r>
          </a:p>
          <a:p>
            <a:pPr marL="627063" lvl="1" indent="-287338">
              <a:buSzPct val="85000"/>
              <a:buFont typeface="Courier New" panose="02070309020205020404" pitchFamily="49" charset="0"/>
              <a:buChar char="o"/>
            </a:pPr>
            <a:r>
              <a:rPr lang="en-US" dirty="0"/>
              <a:t>created in God’s image and likeness </a:t>
            </a:r>
          </a:p>
          <a:p>
            <a:pPr marL="627063" lvl="1" indent="-287338">
              <a:buSzPct val="85000"/>
              <a:buFont typeface="Courier New" panose="02070309020205020404" pitchFamily="49" charset="0"/>
              <a:buChar char="o"/>
            </a:pPr>
            <a:r>
              <a:rPr lang="en-US" dirty="0"/>
              <a:t>entrusted with creation of new life and stewardship of the Earth</a:t>
            </a:r>
            <a:endParaRPr lang="en-US" dirty="0">
              <a:effectLst/>
            </a:endParaRPr>
          </a:p>
        </p:txBody>
      </p:sp>
    </p:spTree>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LIC Presentation template</Template>
  <TotalTime>873</TotalTime>
  <Words>719</Words>
  <Application>Microsoft Office PowerPoint</Application>
  <PresentationFormat>On-screen Show (4:3)</PresentationFormat>
  <Paragraphs>95</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Courier New</vt:lpstr>
      <vt:lpstr>LIC Presentation template</vt:lpstr>
      <vt:lpstr>God’s Original Plan </vt:lpstr>
      <vt:lpstr>If God made everything good,  how did things get so bad? </vt:lpstr>
      <vt:lpstr>How Catholics Read the Bible </vt:lpstr>
      <vt:lpstr>How Catholics Read the Bible</vt:lpstr>
      <vt:lpstr>How Catholics Read the Bible </vt:lpstr>
      <vt:lpstr>God’s Original Plan </vt:lpstr>
      <vt:lpstr>Sin and Evil </vt:lpstr>
      <vt:lpstr>The Cycle of Sin Continues through  .  .  . </vt:lpstr>
      <vt:lpstr>Goodness </vt:lpstr>
      <vt:lpstr>Evil </vt:lpstr>
      <vt:lpstr>Acknowledgment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Becky Gochanour</cp:lastModifiedBy>
  <cp:revision>72</cp:revision>
  <dcterms:created xsi:type="dcterms:W3CDTF">2011-01-10T17:35:40Z</dcterms:created>
  <dcterms:modified xsi:type="dcterms:W3CDTF">2019-12-05T18:44:08Z</dcterms:modified>
</cp:coreProperties>
</file>